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Features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848600" y="5105400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Reliable Machine Learning </a:t>
            </a:r>
          </a:p>
          <a:p>
            <a:r>
              <a:rPr lang="en-US" dirty="0" smtClean="0"/>
              <a:t>by Cathy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of a </a:t>
            </a:r>
            <a:r>
              <a:rPr lang="en-IN" dirty="0" smtClean="0"/>
              <a:t>Feature(3)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Feature value extraction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Need </a:t>
            </a:r>
            <a:r>
              <a:rPr lang="en-US" dirty="0"/>
              <a:t>to write code that reads the input data and extracts the features from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some simple situations, might need to do this inline as part of the training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if we expect to train on the same data more than a few times,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it’s probably sensible to extract the feature from the raw data and store it for later efficient and consistent </a:t>
            </a:r>
            <a:r>
              <a:rPr lang="en-US" dirty="0" smtClean="0"/>
              <a:t>reading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application involves online </a:t>
            </a:r>
            <a:r>
              <a:rPr lang="en-US" dirty="0" smtClean="0"/>
              <a:t>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need a version of this code to extract the same features from the values available at serving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in order to use them to perform inference in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Under </a:t>
            </a:r>
            <a:r>
              <a:rPr lang="en-US" dirty="0"/>
              <a:t>ideal circumstances, the same code can extract features for training and for serving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but may have additional constraints in serving that are not present in training</a:t>
            </a:r>
          </a:p>
          <a:p>
            <a:endParaRPr lang="en-US" dirty="0"/>
          </a:p>
          <a:p>
            <a:r>
              <a:rPr lang="en-US" dirty="0"/>
              <a:t>Storage of feature values in a feature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place </a:t>
            </a:r>
            <a:r>
              <a:rPr lang="en-US" dirty="0"/>
              <a:t>to put the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just a place to write extracted feature values so that they can be quickly and consistently read during training a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50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of a </a:t>
            </a:r>
            <a:r>
              <a:rPr lang="en-IN" dirty="0" smtClean="0"/>
              <a:t>Feature(4)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Feature definition evaluation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features are extracted, most likely will build a model using them or add new features to an existing model in order to evaluate how well they work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looking for evidence that the features provide the value that we were hoping they would</a:t>
            </a:r>
          </a:p>
          <a:p>
            <a:endParaRPr lang="en-US" dirty="0"/>
          </a:p>
          <a:p>
            <a:r>
              <a:rPr lang="en-US" dirty="0"/>
              <a:t>Evaluation of feature definitions comes in two distinct phases that are connected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First, need to determine whether the feature is useful at all - coarse-grained evaluation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simply trying to decide whether to continue working on integrating the feature into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Next phase occurs if decide to keep that feature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need a process to continuously evaluate the quality and value (compared to cost) of the future to determine that it is still working the way we expect and </a:t>
            </a:r>
            <a:r>
              <a:rPr lang="en-US" dirty="0" smtClean="0"/>
              <a:t>providing </a:t>
            </a:r>
            <a:r>
              <a:rPr lang="en-US" dirty="0"/>
              <a:t>the value we expect  even several years from </a:t>
            </a:r>
            <a:r>
              <a:rPr lang="en-US" dirty="0" smtClean="0"/>
              <a:t>now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/>
              <a:t>Model training and serving using feature </a:t>
            </a:r>
            <a:r>
              <a:rPr lang="en-US" dirty="0" smtClean="0"/>
              <a:t>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Perhaps </a:t>
            </a:r>
            <a:r>
              <a:rPr lang="en-US" dirty="0"/>
              <a:t>this is obvious, but the entire point of having features is to use them to train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use the resulting models for a particular purpose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44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of a </a:t>
            </a:r>
            <a:r>
              <a:rPr lang="en-IN" dirty="0" smtClean="0"/>
              <a:t>Feature(5)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(Usually) Update of feature definitions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Frequently have to update the definition of a feature, either to fix a bug or simply to improve it in some way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keep track of versions for feature definitions, this will be much easier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 update the version and then, optionally, reprocess older data to create a new set of feature values for the new version</a:t>
            </a:r>
          </a:p>
          <a:p>
            <a:endParaRPr lang="en-US" dirty="0"/>
          </a:p>
          <a:p>
            <a:r>
              <a:rPr lang="en-US" dirty="0"/>
              <a:t>(Sometimes) Deletion of feature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Sometimes need to be able to delete feature values from feature store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 be for policy/governance reasons;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 also be for quality/efficiency reasons- corrupted, sampled in a biased way or just too old to be useful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(Eventually) Discontinuation of a feature definition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Either found a </a:t>
            </a:r>
            <a:r>
              <a:rPr lang="en-US" dirty="0">
                <a:solidFill>
                  <a:srgbClr val="FF0000"/>
                </a:solidFill>
              </a:rPr>
              <a:t>better way to provide the value that this feature definition provides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or find that the world has changed enough that this feature no longer provides any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Eventually, will decide to retire the feature definition (and values) entirely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remove any serving code that refers to the feature,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remove the feature values in feature store,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cancel the code that extracts from the data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proceed to delete the feature code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654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9529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The data is just the data. Features are what make it useful for ML!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feature is any aspect of the data that we determine is useful in accomplishing the goals of the model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“we” includes the </a:t>
            </a:r>
            <a:r>
              <a:rPr lang="en-US" dirty="0">
                <a:solidFill>
                  <a:srgbClr val="FF0000"/>
                </a:solidFill>
              </a:rPr>
              <a:t>humans building the model </a:t>
            </a:r>
            <a:r>
              <a:rPr lang="en-US" dirty="0"/>
              <a:t>or many times can now include </a:t>
            </a:r>
            <a:r>
              <a:rPr lang="en-US" dirty="0">
                <a:solidFill>
                  <a:srgbClr val="FF0000"/>
                </a:solidFill>
              </a:rPr>
              <a:t>automatic feature-engineering systems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 feature is a specific, measurable aspect of the data, or a function of it.</a:t>
            </a:r>
          </a:p>
          <a:p>
            <a:endParaRPr lang="en-US" dirty="0"/>
          </a:p>
          <a:p>
            <a:r>
              <a:rPr lang="en-US" dirty="0"/>
              <a:t>Features are used to build the </a:t>
            </a:r>
            <a:r>
              <a:rPr lang="en-US" dirty="0" smtClean="0"/>
              <a:t>models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Structures </a:t>
            </a:r>
            <a:r>
              <a:rPr lang="en-US" dirty="0"/>
              <a:t>that connects models back to data used to assemble the model</a:t>
            </a:r>
          </a:p>
          <a:p>
            <a:endParaRPr lang="en-US" dirty="0"/>
          </a:p>
          <a:p>
            <a:r>
              <a:rPr lang="en-US" dirty="0"/>
              <a:t>Model is set of rules that takes data and uses it to generate predictions about world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true for model architecture and configured </a:t>
            </a:r>
            <a:r>
              <a:rPr lang="en-US" dirty="0" smtClean="0"/>
              <a:t>model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Trained model is formula for combining a collection of features definitions used to extract feature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     values </a:t>
            </a:r>
            <a:r>
              <a:rPr lang="en-US" dirty="0">
                <a:solidFill>
                  <a:srgbClr val="FF0000"/>
                </a:solidFill>
              </a:rPr>
              <a:t>from real data </a:t>
            </a:r>
          </a:p>
          <a:p>
            <a:endParaRPr lang="en-US" dirty="0"/>
          </a:p>
          <a:p>
            <a:r>
              <a:rPr lang="en-US" dirty="0"/>
              <a:t>More than just pieces of raw data, but rather involve some kind of preprocessing!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Definitions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896599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Concrete examples of features</a:t>
            </a:r>
            <a:r>
              <a:rPr lang="en-US" dirty="0"/>
              <a:t>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From </a:t>
            </a:r>
            <a:r>
              <a:rPr lang="en-US" dirty="0"/>
              <a:t>a web log, information about the customer (say, browser type).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Individual words or combinations of words from text a human enters into an application.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set of all the pixels in an image, or a structured subset thereof.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Current weather at the customer’s location when they loaded the page.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combination or transformation of features can itself be a feature.</a:t>
            </a:r>
          </a:p>
          <a:p>
            <a:endParaRPr lang="en-US" dirty="0"/>
          </a:p>
          <a:p>
            <a:r>
              <a:rPr lang="en-US" dirty="0"/>
              <a:t>Typically, features contain </a:t>
            </a:r>
            <a:r>
              <a:rPr lang="en-US" dirty="0">
                <a:solidFill>
                  <a:srgbClr val="FF0000"/>
                </a:solidFill>
              </a:rPr>
              <a:t>smaller portions of structured data </a:t>
            </a:r>
            <a:r>
              <a:rPr lang="en-US" dirty="0"/>
              <a:t>extracted from the underlying training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</a:t>
            </a:r>
            <a:r>
              <a:rPr lang="en-US" dirty="0">
                <a:solidFill>
                  <a:srgbClr val="FF0000"/>
                </a:solidFill>
              </a:rPr>
              <a:t>modeling techniques continue to develop</a:t>
            </a:r>
            <a:r>
              <a:rPr lang="en-US" dirty="0"/>
              <a:t>, it seems likely that </a:t>
            </a:r>
            <a:r>
              <a:rPr lang="en-US" dirty="0">
                <a:solidFill>
                  <a:srgbClr val="FF0000"/>
                </a:solidFill>
              </a:rPr>
              <a:t>more features </a:t>
            </a:r>
            <a:r>
              <a:rPr lang="en-US" dirty="0"/>
              <a:t>will start to resemble </a:t>
            </a:r>
            <a:r>
              <a:rPr lang="en-US" dirty="0">
                <a:solidFill>
                  <a:srgbClr val="FF0000"/>
                </a:solidFill>
              </a:rPr>
              <a:t>raw data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rather </a:t>
            </a:r>
            <a:r>
              <a:rPr lang="en-US" dirty="0"/>
              <a:t>than these extracted elements</a:t>
            </a:r>
          </a:p>
          <a:p>
            <a:endParaRPr lang="en-US" dirty="0"/>
          </a:p>
          <a:p>
            <a:r>
              <a:rPr lang="en-US" dirty="0"/>
              <a:t>For example, a model training on text currently might train on words or combinations of words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expect to see more training on paragraphs or even whole documents in the future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significant implications for modeling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 Definition and Feature Values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Feature definition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code (or an algorithm or other written description) that describes the information getting extracted from the underlying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any specific instance of that data being extracted</a:t>
            </a:r>
          </a:p>
          <a:p>
            <a:endParaRPr lang="en-US" dirty="0"/>
          </a:p>
          <a:p>
            <a:r>
              <a:rPr lang="en-US" dirty="0"/>
              <a:t>For example, feature definition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“Source country of the current customer obtained by taking the customer’s source IP address and looking it up in the geolocation data service” is a feature definition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particular country—for example, the “Dominican Republic” or “Russia” — would not be a feature definition</a:t>
            </a:r>
          </a:p>
          <a:p>
            <a:endParaRPr lang="en-US" dirty="0"/>
          </a:p>
          <a:p>
            <a:r>
              <a:rPr lang="en-US" dirty="0"/>
              <a:t>Feature 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specific output of a feature definition applied to incoming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“Dominican Republic” is a feature value that might be obtained by determining that the current customer’s source IP address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 Selection and Engineering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IN" dirty="0" smtClean="0"/>
              <a:t>Feature selection is process by which features are identified in data useful for models </a:t>
            </a:r>
          </a:p>
          <a:p>
            <a:r>
              <a:rPr lang="en-IN" dirty="0" smtClean="0"/>
              <a:t>Feature engineering is process by which features are extracted and transformed into usable state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Figure out what matters and what doesn’t!</a:t>
            </a:r>
          </a:p>
          <a:p>
            <a:endParaRPr lang="en-IN" dirty="0"/>
          </a:p>
          <a:p>
            <a:r>
              <a:rPr lang="en-IN" dirty="0" smtClean="0"/>
              <a:t>Building and managing features has changed over years and will continue to evolve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Moving from entirely manual process to a mostly automated one to completely automated one 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Refer to processes of selecting and transforming features jointly as feature engineering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Human-driven Feature Engineering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Process normally starts with human intuition based on an understanding or the domain of the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at least detailed consultation with experts</a:t>
            </a:r>
          </a:p>
          <a:p>
            <a:endParaRPr lang="en-US" dirty="0"/>
          </a:p>
          <a:p>
            <a:r>
              <a:rPr lang="en-US" dirty="0"/>
              <a:t>Understanding the underlying problem area is key, and more specificity is better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ML engineer spends time with a dataset and a problem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uses a set of statistical tools to evaluate the likelihood that a particular feature, or several features in combination with one another, will be useful in the task</a:t>
            </a:r>
          </a:p>
          <a:p>
            <a:endParaRPr lang="en-US" dirty="0"/>
          </a:p>
          <a:p>
            <a:r>
              <a:rPr lang="en-US" dirty="0"/>
              <a:t>Next, ML engineers typically brainstorm to generate a list of possible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 these features, one of them is may be much more likely to be useful than the others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 to humans to generate and evaluate those ideas by using the ML platform and model metrics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Algorithmic / Automated Feature Engineering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For algorithmic feature engineering, the process is considerably more automatic and data bound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AutoML</a:t>
            </a:r>
            <a:r>
              <a:rPr lang="en-US" dirty="0"/>
              <a:t> is capable of not only selecting from identified features but also being able to programmatically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apply </a:t>
            </a:r>
            <a:r>
              <a:rPr lang="en-US" dirty="0"/>
              <a:t>common transforms (like log scaling or thresholding) to existing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Embedding is one of other ways which enables </a:t>
            </a:r>
            <a:r>
              <a:rPr lang="en-US" dirty="0"/>
              <a:t>to learn something (an embedding) about the </a:t>
            </a:r>
            <a:r>
              <a:rPr lang="en-US" dirty="0" smtClean="0"/>
              <a:t>data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without </a:t>
            </a:r>
            <a:r>
              <a:rPr lang="en-US" dirty="0"/>
              <a:t>explicitly specifying it</a:t>
            </a:r>
          </a:p>
          <a:p>
            <a:endParaRPr lang="en-US" dirty="0"/>
          </a:p>
          <a:p>
            <a:r>
              <a:rPr lang="en-US" dirty="0"/>
              <a:t>Still, algorithms are generally able to identify only features that exist in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whereas humans can imagine new data that could be collected that might be relevant</a:t>
            </a:r>
          </a:p>
          <a:p>
            <a:endParaRPr lang="en-US" dirty="0"/>
          </a:p>
          <a:p>
            <a:r>
              <a:rPr lang="en-US" dirty="0"/>
              <a:t>Even more importantly, humans understand the process of data collection, including any likely systemic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have a material impact on the value of the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of a Feature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Feature definitions are created to fill a need, evaluated against that need, and eventually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discarded as </a:t>
            </a:r>
            <a:r>
              <a:rPr lang="en-US" dirty="0">
                <a:solidFill>
                  <a:srgbClr val="FF0000"/>
                </a:solidFill>
              </a:rPr>
              <a:t>either the model is discarded or better features are found to accomplish the </a:t>
            </a:r>
            <a:r>
              <a:rPr lang="en-US" dirty="0" smtClean="0">
                <a:solidFill>
                  <a:srgbClr val="FF0000"/>
                </a:solidFill>
              </a:rPr>
              <a:t>same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goal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Simplified version of the lifecycle of a feature </a:t>
            </a:r>
            <a:r>
              <a:rPr lang="en-US" dirty="0"/>
              <a:t>(both the definition and the representative values):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collection/creation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cleaning/normalization/preprocessing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Candidate feature definition creation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 value extraction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Storage of feature values in a feature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 definition evaluation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training and serving using feature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(Usually) Update of feature definitions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(Sometimes) Deletion of feature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(Eventually) Discontinuation of a feature definition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683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Lifecycle of a </a:t>
            </a:r>
            <a:r>
              <a:rPr lang="en-IN" dirty="0" smtClean="0"/>
              <a:t>Feature(2)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Data collection/creation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No data, no features!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collect or create data in order to create features</a:t>
            </a:r>
          </a:p>
          <a:p>
            <a:endParaRPr lang="en-US" dirty="0"/>
          </a:p>
          <a:p>
            <a:r>
              <a:rPr lang="en-US" dirty="0"/>
              <a:t>Data cleaning/normalization/preprocessing involves coarser preprocessing steps: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eliminating obviously malformed examples,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scaling input samples to a common set of values,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possibly even deleting specific data that we should not train on for policy reasons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might seem outside the feature-engineering process, but no features can exist until the data exists and </a:t>
            </a:r>
            <a:endParaRPr lang="en-US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is </a:t>
            </a:r>
            <a:r>
              <a:rPr lang="en-US" dirty="0">
                <a:solidFill>
                  <a:srgbClr val="FF0000"/>
                </a:solidFill>
              </a:rPr>
              <a:t>in a usable form</a:t>
            </a:r>
          </a:p>
          <a:p>
            <a:endParaRPr lang="en-US" dirty="0"/>
          </a:p>
          <a:p>
            <a:r>
              <a:rPr lang="en-US" dirty="0"/>
              <a:t>Candidate feature definition creation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either subject matter expertise plus human imagination or automated tools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develop a hypothesis for which elements or combinations of data are likely to accomplish the models goals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242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3259</TotalTime>
  <Words>1561</Words>
  <Application>Microsoft Office PowerPoint</Application>
  <PresentationFormat>Widescreen</PresentationFormat>
  <Paragraphs>167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Features</vt:lpstr>
      <vt:lpstr>Features</vt:lpstr>
      <vt:lpstr>Features</vt:lpstr>
      <vt:lpstr>Feature Definition and Feature Values</vt:lpstr>
      <vt:lpstr>Feature Selection and Engineering</vt:lpstr>
      <vt:lpstr>Human-driven Feature Engineering</vt:lpstr>
      <vt:lpstr>Algorithmic / Automated Feature Engineering</vt:lpstr>
      <vt:lpstr>Lifecycle of a Feature</vt:lpstr>
      <vt:lpstr>Lifecycle of a Feature(2)</vt:lpstr>
      <vt:lpstr>Lifecycle of a Feature(3)</vt:lpstr>
      <vt:lpstr>Lifecycle of a Feature(4)</vt:lpstr>
      <vt:lpstr>Lifecycle of a Feature(5)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245</cp:revision>
  <dcterms:created xsi:type="dcterms:W3CDTF">2018-10-16T06:13:57Z</dcterms:created>
  <dcterms:modified xsi:type="dcterms:W3CDTF">2023-06-07T10:42:38Z</dcterms:modified>
</cp:coreProperties>
</file>

<file path=docProps/thumbnail.jpeg>
</file>